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7559675" cy="106918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/>
        <a:cs typeface="DejaVu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42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536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2809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0239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6746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8480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8668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4266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0750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1631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039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500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5383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0687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21338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42941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6842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769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3872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386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62592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736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99327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99763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57810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63211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77694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11575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31126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73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243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441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660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007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976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971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ustomShape 5"/>
          <p:cNvSpPr>
            <a:spLocks noChangeArrowheads="1"/>
          </p:cNvSpPr>
          <p:nvPr/>
        </p:nvSpPr>
        <p:spPr bwMode="auto">
          <a:xfrm>
            <a:off x="0" y="4664075"/>
            <a:ext cx="9150350" cy="0"/>
          </a:xfrm>
          <a:prstGeom prst="rect">
            <a:avLst/>
          </a:prstGeom>
          <a:gradFill rotWithShape="0">
            <a:gsLst>
              <a:gs pos="0">
                <a:srgbClr val="007795"/>
              </a:gs>
              <a:gs pos="50000">
                <a:srgbClr val="4BBADE"/>
              </a:gs>
              <a:gs pos="100000">
                <a:srgbClr val="007795"/>
              </a:gs>
            </a:gsLst>
            <a:lin ang="30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PlaceHolder 6"/>
          <p:cNvSpPr>
            <a:spLocks noGrp="1"/>
          </p:cNvSpPr>
          <p:nvPr>
            <p:ph type="title"/>
          </p:nvPr>
        </p:nvSpPr>
        <p:spPr bwMode="auto">
          <a:xfrm>
            <a:off x="685800" y="1752600"/>
            <a:ext cx="7772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formato do texto do títuloClique para editar o estilo do título mestre</a:t>
            </a:r>
          </a:p>
        </p:txBody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Lucida Sans Unicode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pt-BR"/>
              <a:t>14/11/14</a:t>
            </a:r>
            <a:endParaRPr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Lucida Sans Unicode"/>
                <a:ea typeface="+mn-ea"/>
                <a:cs typeface="+mn-cs"/>
              </a:defRPr>
            </a:lvl1pPr>
          </a:lstStyle>
          <a:p>
            <a:pPr>
              <a:defRPr/>
            </a:pPr>
            <a:fld id="{86D142C3-15C6-4FA1-A077-232542B53C47}" type="slidenum">
              <a:rPr lang="pt-BR"/>
              <a:pPr>
                <a:defRPr/>
              </a:pPr>
              <a:t>‹nº›</a:t>
            </a:fld>
            <a:endParaRPr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963"/>
            <a:ext cx="8047038" cy="3976687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Clique para editar o formato do texto da estrutura de tópicos</a:t>
            </a:r>
            <a:endParaRPr/>
          </a:p>
          <a:p>
            <a:pPr lvl="1"/>
            <a:r>
              <a:rPr lang="pt-BR"/>
              <a:t>2.º Nível da estrutura de tópicos</a:t>
            </a:r>
            <a:endParaRPr/>
          </a:p>
          <a:p>
            <a:pPr lvl="2"/>
            <a:r>
              <a:rPr lang="pt-BR"/>
              <a:t>3.º Nível da estrutura de tópicos</a:t>
            </a:r>
            <a:endParaRPr/>
          </a:p>
          <a:p>
            <a:pPr lvl="3"/>
            <a:r>
              <a:rPr lang="pt-BR"/>
              <a:t>4.º Nível da estrutura de tópicos</a:t>
            </a:r>
            <a:endParaRPr/>
          </a:p>
          <a:p>
            <a:pPr lvl="4"/>
            <a:r>
              <a:rPr lang="pt-BR"/>
              <a:t>5.º Nível da estrutura de tópicos</a:t>
            </a:r>
            <a:endParaRPr/>
          </a:p>
          <a:p>
            <a:pPr lvl="5"/>
            <a:r>
              <a:rPr lang="pt-BR"/>
              <a:t>6.º Nível da estrutura de tópicos</a:t>
            </a:r>
            <a:endParaRPr/>
          </a:p>
          <a:p>
            <a:pPr lvl="6"/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Shape 1"/>
          <p:cNvSpPr txBox="1">
            <a:spLocks noChangeArrowheads="1"/>
          </p:cNvSpPr>
          <p:nvPr/>
        </p:nvSpPr>
        <p:spPr bwMode="auto">
          <a:xfrm>
            <a:off x="685800" y="285750"/>
            <a:ext cx="77724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14339" name="TextShape 2"/>
          <p:cNvSpPr txBox="1">
            <a:spLocks noChangeArrowheads="1"/>
          </p:cNvSpPr>
          <p:nvPr/>
        </p:nvSpPr>
        <p:spPr bwMode="auto">
          <a:xfrm>
            <a:off x="685800" y="3611563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000" rIns="4572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/>
            <a:endParaRPr lang="pt-BR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-26988"/>
            <a:ext cx="9142412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ustomShape 1"/>
          <p:cNvSpPr>
            <a:spLocks noChangeArrowheads="1"/>
          </p:cNvSpPr>
          <p:nvPr/>
        </p:nvSpPr>
        <p:spPr bwMode="auto">
          <a:xfrm>
            <a:off x="1370013" y="1123950"/>
            <a:ext cx="6402387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/>
            <a:r>
              <a:rPr lang="pt-BR" sz="8000" b="1">
                <a:solidFill>
                  <a:srgbClr val="239DBB"/>
                </a:solidFill>
                <a:latin typeface="Lucida Sans Unicode"/>
              </a:rPr>
              <a:t>Muito Obrigado!</a:t>
            </a:r>
            <a:endParaRPr lang="pt-BR"/>
          </a:p>
        </p:txBody>
      </p:sp>
      <p:sp>
        <p:nvSpPr>
          <p:cNvPr id="23555" name="CustomShape 2"/>
          <p:cNvSpPr>
            <a:spLocks noChangeArrowheads="1"/>
          </p:cNvSpPr>
          <p:nvPr/>
        </p:nvSpPr>
        <p:spPr bwMode="auto">
          <a:xfrm>
            <a:off x="0" y="3932238"/>
            <a:ext cx="914400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/>
            <a:r>
              <a:rPr lang="pt-BR" sz="2800" b="1">
                <a:solidFill>
                  <a:srgbClr val="7C7C7C"/>
                </a:solidFill>
                <a:latin typeface="Lucida Sans Unicode"/>
              </a:rPr>
              <a:t>Jaime Luiz Rodrigues Júnior</a:t>
            </a:r>
            <a:endParaRPr lang="pt-BR"/>
          </a:p>
          <a:p>
            <a:pPr algn="ctr" eaLnBrk="1" hangingPunct="1"/>
            <a:r>
              <a:rPr lang="pt-BR" sz="2800">
                <a:solidFill>
                  <a:srgbClr val="0D0D0D"/>
                </a:solidFill>
                <a:latin typeface="Lucida Sans Unicode"/>
              </a:rPr>
              <a:t>Secretário Municipal de Assistência Social</a:t>
            </a:r>
            <a:endParaRPr lang="pt-BR"/>
          </a:p>
          <a:p>
            <a:pPr algn="ctr" eaLnBrk="1" hangingPunct="1"/>
            <a:r>
              <a:rPr lang="pt-BR" sz="2800" b="1">
                <a:solidFill>
                  <a:srgbClr val="7C7C7C"/>
                </a:solidFill>
                <a:latin typeface="Lucida Sans Unicode"/>
              </a:rPr>
              <a:t>(33) 9951-4266</a:t>
            </a:r>
            <a:endParaRPr lang="pt-BR"/>
          </a:p>
          <a:p>
            <a:pPr algn="ctr" eaLnBrk="1" hangingPunct="1"/>
            <a:r>
              <a:rPr lang="pt-BR" sz="2800" b="1">
                <a:solidFill>
                  <a:srgbClr val="7C7C7C"/>
                </a:solidFill>
                <a:latin typeface="Lucida Sans Unicode"/>
              </a:rPr>
              <a:t>SMAS.JAIME@VALADARES.MG.GOV.BR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Shape 1"/>
          <p:cNvSpPr txBox="1">
            <a:spLocks noChangeArrowheads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FINALIDADE: </a:t>
            </a:r>
            <a:endParaRPr lang="pt-BR"/>
          </a:p>
          <a:p>
            <a:pPr algn="ctr" eaLnBrk="1" hangingPunct="1"/>
            <a:r>
              <a:rPr lang="pt-BR" sz="2700">
                <a:solidFill>
                  <a:srgbClr val="000000"/>
                </a:solidFill>
                <a:latin typeface="Lucida Sans Unicode"/>
              </a:rPr>
              <a:t>Garantir o direito à proteção social.</a:t>
            </a:r>
            <a:endParaRPr lang="pt-BR"/>
          </a:p>
          <a:p>
            <a:pPr algn="ctr" eaLnBrk="1" hangingPunct="1"/>
            <a:endParaRPr lang="pt-BR"/>
          </a:p>
          <a:p>
            <a:pPr eaLnBrk="1" hangingPunct="1"/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AÇÕES: </a:t>
            </a:r>
            <a:endParaRPr lang="pt-BR"/>
          </a:p>
          <a:p>
            <a:pPr algn="ctr" eaLnBrk="1" hangingPunct="1">
              <a:buSzPct val="68000"/>
              <a:buFont typeface="Arial" panose="020B0604020202020204" pitchFamily="34" charset="0"/>
              <a:buChar char="•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Serviços</a:t>
            </a:r>
            <a:endParaRPr lang="pt-BR"/>
          </a:p>
          <a:p>
            <a:pPr algn="ctr" eaLnBrk="1" hangingPunct="1">
              <a:buSzPct val="68000"/>
              <a:buFont typeface="Arial" panose="020B0604020202020204" pitchFamily="34" charset="0"/>
              <a:buChar char="•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Benefícios</a:t>
            </a:r>
            <a:endParaRPr lang="pt-BR"/>
          </a:p>
          <a:p>
            <a:pPr algn="ctr" eaLnBrk="1" hangingPunct="1">
              <a:buSzPct val="68000"/>
              <a:buFont typeface="Arial" panose="020B0604020202020204" pitchFamily="34" charset="0"/>
              <a:buChar char="•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Programas</a:t>
            </a:r>
            <a:endParaRPr lang="pt-BR"/>
          </a:p>
          <a:p>
            <a:pPr algn="ctr" eaLnBrk="1" hangingPunct="1">
              <a:buSzPct val="68000"/>
              <a:buFont typeface="Arial" panose="020B0604020202020204" pitchFamily="34" charset="0"/>
              <a:buChar char="•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Projetos</a:t>
            </a:r>
            <a:endParaRPr lang="pt-BR"/>
          </a:p>
        </p:txBody>
      </p:sp>
      <p:sp>
        <p:nvSpPr>
          <p:cNvPr id="15363" name="TextShap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/>
            <a:r>
              <a:rPr lang="pt-BR" sz="4000" b="1">
                <a:solidFill>
                  <a:srgbClr val="FF0000"/>
                </a:solidFill>
                <a:latin typeface="Lucida Sans Unicode"/>
              </a:rPr>
              <a:t>POLÍTICA MUNICIPAL DE ASSISTÊNCIA SOCIAL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Shape 1"/>
          <p:cNvSpPr txBox="1">
            <a:spLocks noChangeArrowheads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700" b="1">
                <a:solidFill>
                  <a:srgbClr val="002060"/>
                </a:solidFill>
                <a:latin typeface="Lucida Sans Unicode"/>
              </a:rPr>
              <a:t>SERVIÇOS SOCIOASSISTENCIAIS</a:t>
            </a:r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PROTEÇÃO SOCIAL BÁSICA</a:t>
            </a:r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CRAS</a:t>
            </a:r>
            <a:endParaRPr lang="pt-BR"/>
          </a:p>
          <a:p>
            <a:pPr algn="ctr" eaLnBrk="1" hangingPunct="1">
              <a:buSzPct val="68000"/>
              <a:buFont typeface="Arial" panose="020B0604020202020204" pitchFamily="34" charset="0"/>
              <a:buChar char="•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Serviço de Convívio e Fortalecimento de Vínculos</a:t>
            </a:r>
            <a:endParaRPr lang="pt-BR"/>
          </a:p>
          <a:p>
            <a:pPr algn="ctr" eaLnBrk="1" hangingPunct="1"/>
            <a:endParaRPr lang="pt-BR"/>
          </a:p>
          <a:p>
            <a:pPr algn="ctr" eaLnBrk="1" hangingPunct="1"/>
            <a:endParaRPr lang="pt-BR"/>
          </a:p>
        </p:txBody>
      </p:sp>
      <p:sp>
        <p:nvSpPr>
          <p:cNvPr id="16387" name="TextShap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/>
            <a:r>
              <a:rPr lang="pt-BR" sz="4000" b="1">
                <a:solidFill>
                  <a:srgbClr val="FF0000"/>
                </a:solidFill>
                <a:latin typeface="Lucida Sans Unicode"/>
              </a:rPr>
              <a:t>POLÍTICA MUNICIPAL DE ASSISTÊNCIA SOCIAL</a:t>
            </a:r>
            <a:endParaRPr lang="pt-BR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13" y="3168650"/>
            <a:ext cx="4213225" cy="3473450"/>
          </a:xfrm>
          <a:prstGeom prst="rect">
            <a:avLst/>
          </a:prstGeom>
          <a:noFill/>
          <a:ln w="19044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294063"/>
            <a:ext cx="3852863" cy="3402012"/>
          </a:xfrm>
          <a:prstGeom prst="rect">
            <a:avLst/>
          </a:prstGeom>
          <a:noFill/>
          <a:ln w="190440">
            <a:solidFill>
              <a:srgbClr val="C8C6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Shape 1"/>
          <p:cNvSpPr txBox="1">
            <a:spLocks noChangeArrowheads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700" b="1">
                <a:solidFill>
                  <a:srgbClr val="002060"/>
                </a:solidFill>
                <a:latin typeface="Lucida Sans Unicode"/>
              </a:rPr>
              <a:t>SERVIÇOS SOCIOASSISTENCIAIS</a:t>
            </a:r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PROTEÇÃO SOCIAL BÁSICA</a:t>
            </a:r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CRAS</a:t>
            </a:r>
            <a:endParaRPr lang="pt-BR"/>
          </a:p>
          <a:p>
            <a:pPr algn="ctr" eaLnBrk="1" hangingPunct="1">
              <a:buSzPct val="68000"/>
              <a:buFont typeface="Arial" panose="020B0604020202020204" pitchFamily="34" charset="0"/>
              <a:buChar char="•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Serviço de Convívio e Fortalecimento de Vínculos</a:t>
            </a:r>
            <a:endParaRPr lang="pt-BR"/>
          </a:p>
          <a:p>
            <a:pPr algn="ctr" eaLnBrk="1" hangingPunct="1"/>
            <a:endParaRPr lang="pt-BR"/>
          </a:p>
          <a:p>
            <a:pPr algn="ctr" eaLnBrk="1" hangingPunct="1"/>
            <a:endParaRPr lang="pt-BR"/>
          </a:p>
        </p:txBody>
      </p:sp>
      <p:sp>
        <p:nvSpPr>
          <p:cNvPr id="17411" name="TextShap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/>
            <a:r>
              <a:rPr lang="pt-BR" sz="4000" b="1">
                <a:solidFill>
                  <a:srgbClr val="FF0000"/>
                </a:solidFill>
                <a:latin typeface="Lucida Sans Unicode"/>
              </a:rPr>
              <a:t>POLÍTICA MUNICIPAL DE ASSISTÊNCIA SOCIAL</a:t>
            </a:r>
            <a:endParaRPr lang="pt-BR"/>
          </a:p>
        </p:txBody>
      </p:sp>
      <p:graphicFrame>
        <p:nvGraphicFramePr>
          <p:cNvPr id="139" name="Table 3"/>
          <p:cNvGraphicFramePr/>
          <p:nvPr/>
        </p:nvGraphicFramePr>
        <p:xfrm>
          <a:off x="785813" y="3214688"/>
          <a:ext cx="7750175" cy="3403600"/>
        </p:xfrm>
        <a:graphic>
          <a:graphicData uri="http://schemas.openxmlformats.org/drawingml/2006/table">
            <a:tbl>
              <a:tblPr/>
              <a:tblGrid>
                <a:gridCol w="2517268"/>
                <a:gridCol w="5232907"/>
              </a:tblGrid>
              <a:tr h="524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Lucida Sans Unicode"/>
                        </a:rPr>
                        <a:t>CRAS São Raimundo</a:t>
                      </a:r>
                      <a:endParaRPr sz="1800"/>
                    </a:p>
                  </a:txBody>
                  <a:tcPr marL="91445" marR="91445" marT="45732" marB="457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Lucida Sans Unicode"/>
                        </a:rPr>
                        <a:t>Rua Ametista, nº390-São Raimundo</a:t>
                      </a:r>
                      <a:endParaRPr sz="1800"/>
                    </a:p>
                  </a:txBody>
                  <a:tcPr marL="91445" marR="91445" marT="45732" marB="45732"/>
                </a:tc>
              </a:tr>
              <a:tr h="9146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Lucida Sans Unicode"/>
                        </a:rPr>
                        <a:t>CRAS Santa Efigênia</a:t>
                      </a:r>
                      <a:endParaRPr sz="1800"/>
                    </a:p>
                  </a:txBody>
                  <a:tcPr marL="91445" marR="91445" marT="45732" marB="457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Lucida Sans Unicode"/>
                        </a:rPr>
                        <a:t>Rua Honorato Ferreira da Silva, nº250- Bairro Santa Efigênia</a:t>
                      </a:r>
                      <a:endParaRPr sz="1800"/>
                    </a:p>
                  </a:txBody>
                  <a:tcPr marL="91445" marR="91445" marT="45732" marB="45732"/>
                </a:tc>
              </a:tr>
              <a:tr h="524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Lucida Sans Unicode"/>
                        </a:rPr>
                        <a:t>CRAS Jardim Pérola</a:t>
                      </a:r>
                      <a:endParaRPr sz="1800"/>
                    </a:p>
                  </a:txBody>
                  <a:tcPr marL="91445" marR="91445" marT="45732" marB="457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Lucida Sans Unicode"/>
                        </a:rPr>
                        <a:t>Rua Uruguaiana, nº540- Bairro Jardim Pérola</a:t>
                      </a:r>
                      <a:endParaRPr sz="1800"/>
                    </a:p>
                  </a:txBody>
                  <a:tcPr marL="91445" marR="91445" marT="45732" marB="45732"/>
                </a:tc>
              </a:tr>
              <a:tr h="9146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Lucida Sans Unicode"/>
                        </a:rPr>
                        <a:t>CRAS Trevo</a:t>
                      </a:r>
                      <a:endParaRPr sz="1800"/>
                    </a:p>
                  </a:txBody>
                  <a:tcPr marL="91445" marR="91445" marT="45732" marB="457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Lucida Sans Unicode"/>
                        </a:rPr>
                        <a:t>Av. Edson Cirino Campos,nº226 -Bairro Jardim do Trevo</a:t>
                      </a:r>
                      <a:endParaRPr sz="1800"/>
                    </a:p>
                  </a:txBody>
                  <a:tcPr marL="91445" marR="91445" marT="45732" marB="45732"/>
                </a:tc>
              </a:tr>
              <a:tr h="5250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Lucida Sans Unicode"/>
                        </a:rPr>
                        <a:t>CRAS Santa Rita</a:t>
                      </a:r>
                      <a:endParaRPr sz="1800"/>
                    </a:p>
                  </a:txBody>
                  <a:tcPr marL="91445" marR="91445" marT="45732" marB="4573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Lucida Sans Unicode"/>
                        </a:rPr>
                        <a:t>Av. Wenceslau Braz,nº2330- Bairro Santa Rita</a:t>
                      </a:r>
                      <a:endParaRPr sz="1800"/>
                    </a:p>
                  </a:txBody>
                  <a:tcPr marL="91445" marR="91445" marT="45732" marB="4573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Shape 1"/>
          <p:cNvSpPr txBox="1">
            <a:spLocks noChangeArrowheads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700" b="1">
                <a:solidFill>
                  <a:srgbClr val="002060"/>
                </a:solidFill>
                <a:latin typeface="Lucida Sans Unicode"/>
              </a:rPr>
              <a:t>SERVIÇOS SOCIOASSISTENCIAIS</a:t>
            </a:r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PROTEÇÃO SOCIAL ESPECIAL</a:t>
            </a:r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CREAS</a:t>
            </a:r>
            <a:endParaRPr lang="pt-BR"/>
          </a:p>
          <a:p>
            <a:pPr algn="ctr" eaLnBrk="1" hangingPunct="1">
              <a:buSzPct val="68000"/>
              <a:buFont typeface="Arial" panose="020B0604020202020204" pitchFamily="34" charset="0"/>
              <a:buChar char="•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Recebimento de denúncias de violação de direitos</a:t>
            </a:r>
            <a:endParaRPr lang="pt-BR"/>
          </a:p>
          <a:p>
            <a:pPr algn="ctr" eaLnBrk="1" hangingPunct="1">
              <a:buSzPct val="68000"/>
              <a:buFont typeface="Arial" panose="020B0604020202020204" pitchFamily="34" charset="0"/>
              <a:buChar char="•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Disque 100</a:t>
            </a:r>
            <a:endParaRPr lang="pt-BR"/>
          </a:p>
          <a:p>
            <a:pPr algn="ctr" eaLnBrk="1" hangingPunct="1"/>
            <a:endParaRPr lang="pt-BR"/>
          </a:p>
          <a:p>
            <a:pPr algn="r" eaLnBrk="1" hangingPunct="1"/>
            <a:endParaRPr lang="pt-BR"/>
          </a:p>
          <a:p>
            <a:pPr algn="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1600" b="1" i="1">
                <a:solidFill>
                  <a:srgbClr val="000000"/>
                </a:solidFill>
                <a:latin typeface="Lucida Sans Unicode"/>
              </a:rPr>
              <a:t>Rua Sete de Setembro, 2694, Centro</a:t>
            </a:r>
            <a:endParaRPr lang="pt-BR"/>
          </a:p>
          <a:p>
            <a:pPr algn="r" eaLnBrk="1" hangingPunct="1"/>
            <a:endParaRPr lang="pt-BR"/>
          </a:p>
          <a:p>
            <a:pPr algn="r" eaLnBrk="1" hangingPunct="1"/>
            <a:endParaRPr lang="pt-BR"/>
          </a:p>
          <a:p>
            <a:pPr algn="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400" i="1">
                <a:solidFill>
                  <a:srgbClr val="000000"/>
                </a:solidFill>
                <a:latin typeface="Lucida Sans Unicode"/>
              </a:rPr>
              <a:t>Não há registro de </a:t>
            </a:r>
            <a:endParaRPr lang="pt-BR"/>
          </a:p>
          <a:p>
            <a:pPr algn="r" eaLnBrk="1" hangingPunct="1"/>
            <a:r>
              <a:rPr lang="pt-BR" sz="2400" i="1">
                <a:solidFill>
                  <a:srgbClr val="000000"/>
                </a:solidFill>
                <a:latin typeface="Lucida Sans Unicode"/>
              </a:rPr>
              <a:t>demanda espontânea</a:t>
            </a:r>
            <a:endParaRPr lang="pt-BR"/>
          </a:p>
          <a:p>
            <a:pPr algn="ctr" eaLnBrk="1" hangingPunct="1"/>
            <a:endParaRPr lang="pt-BR"/>
          </a:p>
        </p:txBody>
      </p:sp>
      <p:sp>
        <p:nvSpPr>
          <p:cNvPr id="18435" name="TextShap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/>
            <a:r>
              <a:rPr lang="pt-BR" sz="4000" b="1">
                <a:solidFill>
                  <a:srgbClr val="FF0000"/>
                </a:solidFill>
                <a:latin typeface="Lucida Sans Unicode"/>
              </a:rPr>
              <a:t>POLÍTICA MUNICIPAL DE ASSISTÊNCIA SOCIAL</a:t>
            </a:r>
            <a:endParaRPr lang="pt-BR"/>
          </a:p>
        </p:txBody>
      </p:sp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71875"/>
            <a:ext cx="4183063" cy="2857500"/>
          </a:xfrm>
          <a:prstGeom prst="rect">
            <a:avLst/>
          </a:prstGeom>
          <a:noFill/>
          <a:ln w="19044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Shape 1"/>
          <p:cNvSpPr txBox="1">
            <a:spLocks noChangeArrowheads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700" b="1">
                <a:solidFill>
                  <a:srgbClr val="002060"/>
                </a:solidFill>
                <a:latin typeface="Lucida Sans Unicode"/>
              </a:rPr>
              <a:t>SERVIÇOS SOCIOASSISTENCIAIS</a:t>
            </a:r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PROTEÇÃO SOCIAL ESPECIAL</a:t>
            </a:r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ABRIGO</a:t>
            </a:r>
            <a:endParaRPr lang="pt-BR"/>
          </a:p>
          <a:p>
            <a:pPr algn="ctr" eaLnBrk="1" hangingPunct="1">
              <a:buSzPct val="68000"/>
              <a:buFont typeface="Arial" panose="020B0604020202020204" pitchFamily="34" charset="0"/>
              <a:buChar char="•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Acolhimento de urgência</a:t>
            </a:r>
            <a:endParaRPr lang="pt-BR"/>
          </a:p>
          <a:p>
            <a:pPr algn="ctr" eaLnBrk="1" hangingPunct="1"/>
            <a:endParaRPr lang="pt-BR"/>
          </a:p>
          <a:p>
            <a:pPr algn="ctr" eaLnBrk="1" hangingPunct="1"/>
            <a:endParaRPr lang="pt-BR"/>
          </a:p>
        </p:txBody>
      </p:sp>
      <p:sp>
        <p:nvSpPr>
          <p:cNvPr id="19459" name="TextShap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/>
            <a:r>
              <a:rPr lang="pt-BR" sz="4000" b="1">
                <a:solidFill>
                  <a:srgbClr val="FF0000"/>
                </a:solidFill>
                <a:latin typeface="Lucida Sans Unicode"/>
              </a:rPr>
              <a:t>POLÍTICA MUNICIPAL DE ASSISTÊNCIA SOCIAL</a:t>
            </a:r>
            <a:endParaRPr lang="pt-BR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214688"/>
            <a:ext cx="5207000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Shape 1"/>
          <p:cNvSpPr txBox="1">
            <a:spLocks noChangeArrowheads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700" b="1">
                <a:solidFill>
                  <a:srgbClr val="002060"/>
                </a:solidFill>
                <a:latin typeface="Lucida Sans Unicode"/>
              </a:rPr>
              <a:t>BENEFÍCIOS SOCIOASSISTENCIAIS</a:t>
            </a:r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PROGRAMA BOLSA FAMÍLIA</a:t>
            </a:r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000" b="1">
                <a:solidFill>
                  <a:srgbClr val="000000"/>
                </a:solidFill>
                <a:latin typeface="Lucida Sans Unicode"/>
              </a:rPr>
              <a:t>BENEFÍCIO DE PRESTAÇÃO CONTINUADA – Idosos e Pessoa com Deficiência</a:t>
            </a:r>
            <a:endParaRPr lang="pt-BR"/>
          </a:p>
          <a:p>
            <a:pPr algn="ctr" eaLnBrk="1" hangingPunct="1"/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700" b="1">
                <a:solidFill>
                  <a:srgbClr val="002060"/>
                </a:solidFill>
                <a:latin typeface="Lucida Sans Unicode"/>
              </a:rPr>
              <a:t>PROGRAMAS SOCIOASSISTENCIAIS</a:t>
            </a:r>
            <a:endParaRPr lang="pt-BR"/>
          </a:p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700" b="1">
                <a:solidFill>
                  <a:srgbClr val="002060"/>
                </a:solidFill>
                <a:latin typeface="Lucida Sans Unicode"/>
              </a:rPr>
              <a:t>PROJETOS SOCIOASSISTENCIAIS </a:t>
            </a:r>
            <a:endParaRPr lang="pt-BR"/>
          </a:p>
          <a:p>
            <a:pPr algn="ctr" eaLnBrk="1" hangingPunct="1"/>
            <a:endParaRPr lang="pt-BR"/>
          </a:p>
          <a:p>
            <a:pPr algn="ctr" eaLnBrk="1" hangingPunct="1"/>
            <a:r>
              <a:rPr lang="pt-BR" sz="2000" b="1" i="1">
                <a:solidFill>
                  <a:srgbClr val="000000"/>
                </a:solidFill>
                <a:latin typeface="Lucida Sans Unicode"/>
              </a:rPr>
              <a:t>Na Tipificaçao  Nacional de Serviços há previsao de atendimento especializado à indivíduos que vivenciam violaçoes de direitos por discriminaçao em decorrencia da orientaçao sexual.  </a:t>
            </a:r>
            <a:endParaRPr lang="pt-BR"/>
          </a:p>
          <a:p>
            <a:pPr algn="ctr" eaLnBrk="1" hangingPunct="1"/>
            <a:r>
              <a:rPr lang="pt-BR" sz="2000" b="1" i="1">
                <a:solidFill>
                  <a:srgbClr val="000000"/>
                </a:solidFill>
                <a:latin typeface="Lucida Sans Unicode"/>
              </a:rPr>
              <a:t>(Unidade de Referencia – CREAS) </a:t>
            </a:r>
            <a:endParaRPr lang="pt-BR"/>
          </a:p>
          <a:p>
            <a:pPr algn="ctr" eaLnBrk="1" hangingPunct="1"/>
            <a:endParaRPr lang="pt-BR"/>
          </a:p>
        </p:txBody>
      </p:sp>
      <p:sp>
        <p:nvSpPr>
          <p:cNvPr id="20483" name="TextShap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/>
            <a:r>
              <a:rPr lang="pt-BR" sz="4000" b="1">
                <a:solidFill>
                  <a:srgbClr val="FF0000"/>
                </a:solidFill>
                <a:latin typeface="Lucida Sans Unicode"/>
              </a:rPr>
              <a:t>POLÍTICA MUNICIPAL DE ASSISTÊNCIA SOCIAL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Shape 1"/>
          <p:cNvSpPr txBox="1">
            <a:spLocks noChangeArrowheads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700" b="1">
                <a:solidFill>
                  <a:srgbClr val="002060"/>
                </a:solidFill>
                <a:latin typeface="Lucida Sans Unicode"/>
              </a:rPr>
              <a:t>CONSIDERAÇÕES</a:t>
            </a:r>
            <a:endParaRPr lang="pt-BR"/>
          </a:p>
          <a:p>
            <a:pPr algn="ctr" eaLnBrk="1" hangingPunct="1"/>
            <a:endParaRPr lang="pt-BR"/>
          </a:p>
          <a:p>
            <a:pPr algn="just" eaLnBrk="1" hangingPunct="1">
              <a:lnSpc>
                <a:spcPct val="150000"/>
              </a:lnSpc>
              <a:buSzPct val="68000"/>
              <a:buFont typeface="Wingdings 3" panose="05040102010807070707" pitchFamily="18" charset="2"/>
              <a:buChar char=""/>
            </a:pPr>
            <a:r>
              <a:rPr lang="pt-BR" sz="2000" b="1" i="1">
                <a:solidFill>
                  <a:srgbClr val="000000"/>
                </a:solidFill>
                <a:latin typeface="Lucida Sans Unicode"/>
              </a:rPr>
              <a:t>O  segmento LGBT é um grupo socialmente vulnerável e necessita de ter garantido o direito de proteção social;</a:t>
            </a:r>
            <a:endParaRPr lang="pt-BR"/>
          </a:p>
          <a:p>
            <a:pPr algn="just" eaLnBrk="1" hangingPunct="1">
              <a:lnSpc>
                <a:spcPct val="150000"/>
              </a:lnSpc>
            </a:pPr>
            <a:endParaRPr lang="pt-BR"/>
          </a:p>
          <a:p>
            <a:pPr algn="just" eaLnBrk="1" hangingPunct="1">
              <a:lnSpc>
                <a:spcPct val="150000"/>
              </a:lnSpc>
              <a:buSzPct val="68000"/>
              <a:buFont typeface="Wingdings 3" panose="05040102010807070707" pitchFamily="18" charset="2"/>
              <a:buChar char=""/>
            </a:pPr>
            <a:r>
              <a:rPr lang="pt-BR" sz="2000" b="1" i="1">
                <a:solidFill>
                  <a:srgbClr val="000000"/>
                </a:solidFill>
                <a:latin typeface="Lucida Sans Unicode"/>
              </a:rPr>
              <a:t>É necessário estabelecer um foco de capacitação dos trabalhadores do SUAS  para o atendimento ao segmento LGBT, tanto pela Proteção Social Básica como na Proteção Social Especial. O NUDIS pode continuar como parceiro da Administração, inclusive, nesse processo de formação;</a:t>
            </a:r>
            <a:endParaRPr lang="pt-BR"/>
          </a:p>
          <a:p>
            <a:pPr algn="ctr" eaLnBrk="1" hangingPunct="1"/>
            <a:endParaRPr lang="pt-BR"/>
          </a:p>
          <a:p>
            <a:pPr algn="ctr" eaLnBrk="1" hangingPunct="1"/>
            <a:endParaRPr lang="pt-BR"/>
          </a:p>
          <a:p>
            <a:pPr algn="ctr" eaLnBrk="1" hangingPunct="1"/>
            <a:endParaRPr lang="pt-BR"/>
          </a:p>
        </p:txBody>
      </p:sp>
      <p:sp>
        <p:nvSpPr>
          <p:cNvPr id="21507" name="TextShap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/>
            <a:r>
              <a:rPr lang="pt-BR" sz="4000" b="1">
                <a:solidFill>
                  <a:srgbClr val="FF0000"/>
                </a:solidFill>
                <a:latin typeface="Lucida Sans Unicode"/>
              </a:rPr>
              <a:t>POLÍTICA MUNICIPAL DE ASSISTÊNCIA SOCIAL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Shape 1"/>
          <p:cNvSpPr txBox="1">
            <a:spLocks noChangeArrowheads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>
              <a:buSzPct val="68000"/>
              <a:buFont typeface="Wingdings 3" panose="05040102010807070707" pitchFamily="18" charset="2"/>
              <a:buChar char=""/>
            </a:pPr>
            <a:r>
              <a:rPr lang="pt-BR" sz="2700" b="1">
                <a:solidFill>
                  <a:srgbClr val="002060"/>
                </a:solidFill>
                <a:latin typeface="Lucida Sans Unicode"/>
              </a:rPr>
              <a:t>CONSIDERAÇÕES</a:t>
            </a:r>
            <a:endParaRPr lang="pt-BR"/>
          </a:p>
          <a:p>
            <a:pPr algn="ctr" eaLnBrk="1" hangingPunct="1"/>
            <a:endParaRPr lang="pt-BR"/>
          </a:p>
          <a:p>
            <a:pPr algn="just" eaLnBrk="1" hangingPunct="1">
              <a:lnSpc>
                <a:spcPct val="150000"/>
              </a:lnSpc>
              <a:buSzPct val="68000"/>
              <a:buFont typeface="Wingdings 3" panose="05040102010807070707" pitchFamily="18" charset="2"/>
              <a:buChar char=""/>
            </a:pPr>
            <a:r>
              <a:rPr lang="pt-BR" sz="2000" b="1" i="1">
                <a:solidFill>
                  <a:srgbClr val="000000"/>
                </a:solidFill>
                <a:latin typeface="Lucida Sans Unicode"/>
              </a:rPr>
              <a:t>É preciso publicizar ao segmento LGBT que os casos de homofobia e de violação de direitos devem ser encaminhados para atendimento no CREAS, que o uso do Disque 100 – Direitos Humanos – também é remetido ao CREAS, bem como que, em casos de necessidade, há o Abrigo para o atendimento emergencial com acolhimento.</a:t>
            </a:r>
            <a:endParaRPr lang="pt-BR"/>
          </a:p>
          <a:p>
            <a:pPr algn="just" eaLnBrk="1" hangingPunct="1"/>
            <a:endParaRPr lang="pt-BR"/>
          </a:p>
          <a:p>
            <a:pPr algn="just" eaLnBrk="1" hangingPunct="1"/>
            <a:endParaRPr lang="pt-BR"/>
          </a:p>
          <a:p>
            <a:pPr algn="ctr" eaLnBrk="1" hangingPunct="1"/>
            <a:endParaRPr lang="pt-BR"/>
          </a:p>
          <a:p>
            <a:pPr algn="ctr" eaLnBrk="1" hangingPunct="1"/>
            <a:endParaRPr lang="pt-BR"/>
          </a:p>
          <a:p>
            <a:pPr algn="ctr" eaLnBrk="1" hangingPunct="1"/>
            <a:endParaRPr lang="pt-BR"/>
          </a:p>
        </p:txBody>
      </p:sp>
      <p:sp>
        <p:nvSpPr>
          <p:cNvPr id="22531" name="TextShap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/>
            <a:r>
              <a:rPr lang="pt-BR" sz="4000" b="1">
                <a:solidFill>
                  <a:srgbClr val="FF0000"/>
                </a:solidFill>
                <a:latin typeface="Lucida Sans Unicode"/>
              </a:rPr>
              <a:t>POLÍTICA MUNICIPAL DE ASSISTÊNCIA SOCIAL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 Jaime Seminario LGBT [Reparado]" id="{E16356F4-2887-42C9-868A-5319FEF642DA}" vid="{F4B52307-BE0C-42D6-A4C8-877AB5E09E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 Jaime Seminario LGBT [Reparado]" id="{E16356F4-2887-42C9-868A-5319FEF642DA}" vid="{469C51D4-3E0E-40B8-A24E-78129DFFC49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 Jaime Seminario LGBT [Reparado]" id="{E16356F4-2887-42C9-868A-5319FEF642DA}" vid="{6B154D81-1B46-4ABE-B680-864A2FBF1E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365</Words>
  <Application>Microsoft Office PowerPoint</Application>
  <PresentationFormat>Apresentação na tela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Arial</vt:lpstr>
      <vt:lpstr>DejaVu Sans</vt:lpstr>
      <vt:lpstr>Calibri</vt:lpstr>
      <vt:lpstr>Lucida Sans Unicode</vt:lpstr>
      <vt:lpstr>Wingdings 3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Roris Amaral</dc:creator>
  <cp:lastModifiedBy>Roris Amaral</cp:lastModifiedBy>
  <cp:revision>1</cp:revision>
  <dcterms:modified xsi:type="dcterms:W3CDTF">2015-12-15T09:16:24Z</dcterms:modified>
</cp:coreProperties>
</file>